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58"/>
  </p:notesMasterIdLst>
  <p:sldIdLst>
    <p:sldId id="256" r:id="rId2"/>
    <p:sldId id="263" r:id="rId3"/>
    <p:sldId id="258" r:id="rId4"/>
    <p:sldId id="265" r:id="rId5"/>
    <p:sldId id="259" r:id="rId6"/>
    <p:sldId id="264" r:id="rId7"/>
    <p:sldId id="266" r:id="rId8"/>
    <p:sldId id="267" r:id="rId9"/>
    <p:sldId id="332" r:id="rId10"/>
    <p:sldId id="269" r:id="rId11"/>
    <p:sldId id="334" r:id="rId12"/>
    <p:sldId id="283" r:id="rId13"/>
    <p:sldId id="318" r:id="rId14"/>
    <p:sldId id="268" r:id="rId15"/>
    <p:sldId id="335" r:id="rId16"/>
    <p:sldId id="336" r:id="rId17"/>
    <p:sldId id="271" r:id="rId18"/>
    <p:sldId id="337" r:id="rId19"/>
    <p:sldId id="272" r:id="rId20"/>
    <p:sldId id="275" r:id="rId21"/>
    <p:sldId id="276" r:id="rId22"/>
    <p:sldId id="277" r:id="rId23"/>
    <p:sldId id="278" r:id="rId24"/>
    <p:sldId id="279" r:id="rId25"/>
    <p:sldId id="284" r:id="rId26"/>
    <p:sldId id="282" r:id="rId27"/>
    <p:sldId id="285" r:id="rId28"/>
    <p:sldId id="286" r:id="rId29"/>
    <p:sldId id="287" r:id="rId30"/>
    <p:sldId id="289" r:id="rId31"/>
    <p:sldId id="290" r:id="rId32"/>
    <p:sldId id="301" r:id="rId33"/>
    <p:sldId id="338" r:id="rId34"/>
    <p:sldId id="339" r:id="rId35"/>
    <p:sldId id="340" r:id="rId36"/>
    <p:sldId id="341" r:id="rId37"/>
    <p:sldId id="343" r:id="rId38"/>
    <p:sldId id="303" r:id="rId39"/>
    <p:sldId id="344" r:id="rId40"/>
    <p:sldId id="297" r:id="rId41"/>
    <p:sldId id="304" r:id="rId42"/>
    <p:sldId id="320" r:id="rId43"/>
    <p:sldId id="305" r:id="rId44"/>
    <p:sldId id="321" r:id="rId45"/>
    <p:sldId id="306" r:id="rId46"/>
    <p:sldId id="322" r:id="rId47"/>
    <p:sldId id="307" r:id="rId48"/>
    <p:sldId id="323" r:id="rId49"/>
    <p:sldId id="308" r:id="rId50"/>
    <p:sldId id="309" r:id="rId51"/>
    <p:sldId id="345" r:id="rId52"/>
    <p:sldId id="324" r:id="rId53"/>
    <p:sldId id="310" r:id="rId54"/>
    <p:sldId id="346" r:id="rId55"/>
    <p:sldId id="331" r:id="rId56"/>
    <p:sldId id="29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1" autoAdjust="0"/>
    <p:restoredTop sz="88319" autoAdjust="0"/>
  </p:normalViewPr>
  <p:slideViewPr>
    <p:cSldViewPr snapToGrid="0">
      <p:cViewPr varScale="1">
        <p:scale>
          <a:sx n="56" d="100"/>
          <a:sy n="5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A1141-487B-4A5A-8C12-0620EA09110D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56F97-5B40-46E2-814F-9CA1E9836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406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4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150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731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2888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870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14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3876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744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637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0573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36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860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758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052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741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62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1CFD2-A17F-49E4-8966-85AEAD3F49F0}" type="datetimeFigureOut">
              <a:rPr lang="en-AU" smtClean="0"/>
              <a:t>22/08/2025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565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patial-gis.information.qld.gov.au/arcgis/rest/services/Transportation/StateRoadInformation/MapServer/46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8B6CBE2C-971A-1269-26D5-FF535BE89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8" b="1217"/>
          <a:stretch>
            <a:fillRect/>
          </a:stretch>
        </p:blipFill>
        <p:spPr>
          <a:xfrm>
            <a:off x="3078396" y="10"/>
            <a:ext cx="3030396" cy="2618824"/>
          </a:xfrm>
          <a:custGeom>
            <a:avLst/>
            <a:gdLst/>
            <a:ahLst/>
            <a:cxnLst/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6CEE0C-0EB5-9E9A-CE98-D45B0DDDD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8559" y="1240975"/>
            <a:ext cx="5717617" cy="3341909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Introduction </a:t>
            </a:r>
            <a:b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to QGIS </a:t>
            </a:r>
            <a:b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b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Transport </a:t>
            </a:r>
            <a:b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Applications</a:t>
            </a:r>
            <a:endParaRPr lang="en-AU" sz="4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7B836467-97A3-D6AF-8381-6AAA098DD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" r="-4" b="11602"/>
          <a:stretch>
            <a:fillRect/>
          </a:stretch>
        </p:blipFill>
        <p:spPr>
          <a:xfrm>
            <a:off x="440943" y="10"/>
            <a:ext cx="3038117" cy="2618824"/>
          </a:xfrm>
          <a:custGeom>
            <a:avLst/>
            <a:gdLst/>
            <a:ahLst/>
            <a:cxnLst/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4" name="Picture 3" descr="A map of australia with a map of the country&#10;&#10;AI-generated content may be incorrect.">
            <a:extLst>
              <a:ext uri="{FF2B5EF4-FFF2-40B4-BE49-F238E27FC236}">
                <a16:creationId xmlns:a16="http://schemas.microsoft.com/office/drawing/2014/main" id="{14E037F7-7089-52C3-1B6B-7A7DC66C2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r="1" b="8667"/>
          <a:stretch>
            <a:fillRect/>
          </a:stretch>
        </p:blipFill>
        <p:spPr>
          <a:xfrm>
            <a:off x="1" y="2618834"/>
            <a:ext cx="5717617" cy="4239166"/>
          </a:xfrm>
          <a:custGeom>
            <a:avLst/>
            <a:gdLst/>
            <a:ahLst/>
            <a:cxnLst/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CCDECC-5B71-40E1-B6AD-CDF74F75D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0943" y="2618834"/>
            <a:ext cx="5283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141C3B-6F2D-477B-A89E-8C658624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78396" y="0"/>
            <a:ext cx="400664" cy="2618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BC1E76-545D-5BD0-0D60-BE56534D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185F-A142-03DE-4927-E2F01815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41413"/>
            <a:ext cx="10515600" cy="1360815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QGIS Project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23F92-7DDC-98B7-98D9-09331E7E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979713"/>
            <a:ext cx="11630298" cy="57368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D0F669-DC00-9252-86E3-402BA08DF011}"/>
              </a:ext>
            </a:extLst>
          </p:cNvPr>
          <p:cNvCxnSpPr/>
          <p:nvPr/>
        </p:nvCxnSpPr>
        <p:spPr>
          <a:xfrm flipH="1">
            <a:off x="6498771" y="2775857"/>
            <a:ext cx="7511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1A7E03-7B61-52F3-5DA1-228D1F7C811C}"/>
              </a:ext>
            </a:extLst>
          </p:cNvPr>
          <p:cNvCxnSpPr/>
          <p:nvPr/>
        </p:nvCxnSpPr>
        <p:spPr>
          <a:xfrm flipH="1">
            <a:off x="6498771" y="2917371"/>
            <a:ext cx="7511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3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A9B1917-D238-94FC-3F66-1D5C82A8F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3DC09F-1F77-647A-9625-DCCEA7BD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838199"/>
            <a:ext cx="11767457" cy="5866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2A1D5-C427-A2A9-402A-3626BF50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41413"/>
            <a:ext cx="10515600" cy="1360815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QGIS Project (Load the QLD Globe Imagery)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23A7C-95B6-D4A4-3ED4-0F3997E94B45}"/>
              </a:ext>
            </a:extLst>
          </p:cNvPr>
          <p:cNvCxnSpPr>
            <a:cxnSpLocks/>
          </p:cNvCxnSpPr>
          <p:nvPr/>
        </p:nvCxnSpPr>
        <p:spPr>
          <a:xfrm flipV="1">
            <a:off x="1382486" y="3429000"/>
            <a:ext cx="2362200" cy="1001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0D90F-BE3F-5421-0BA4-111242644886}"/>
              </a:ext>
            </a:extLst>
          </p:cNvPr>
          <p:cNvCxnSpPr>
            <a:cxnSpLocks/>
          </p:cNvCxnSpPr>
          <p:nvPr/>
        </p:nvCxnSpPr>
        <p:spPr>
          <a:xfrm flipH="1">
            <a:off x="1175657" y="4539344"/>
            <a:ext cx="968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764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79E1-3022-EE3F-D3A2-152062B5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92" y="308150"/>
            <a:ext cx="8596668" cy="616298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QLD roads and tracks data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FFB3D7-F4C0-812A-EF36-0F39E3F3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77" y="1031451"/>
            <a:ext cx="9790537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4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B4AAB0-8380-E951-4F60-7EB8EE4F2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E4F6-F195-C1A3-7052-78D61491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80" y="228471"/>
            <a:ext cx="8596668" cy="1005899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QLD roads and tracks data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98FBB7-89FF-7EC9-384A-8833ED928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986" y="5623631"/>
            <a:ext cx="8935800" cy="68062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Data is available in the OneDrive folder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FDEC5E-2FAC-8243-E382-042A7020C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1" y="1046321"/>
            <a:ext cx="7752476" cy="44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7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4F5EC3-1107-AC6F-BB39-A01881A9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1121229"/>
            <a:ext cx="11636829" cy="5592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1A5AA-8E2D-E4CE-1B0A-2216F2B0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29941"/>
            <a:ext cx="10515600" cy="113280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Loading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Layer &gt; Add Layer &gt; Vector Layer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C95FDC-5E3C-CA05-128B-ECEB83182355}"/>
              </a:ext>
            </a:extLst>
          </p:cNvPr>
          <p:cNvCxnSpPr>
            <a:cxnSpLocks/>
          </p:cNvCxnSpPr>
          <p:nvPr/>
        </p:nvCxnSpPr>
        <p:spPr>
          <a:xfrm flipH="1" flipV="1">
            <a:off x="5116285" y="1709058"/>
            <a:ext cx="1262744" cy="45719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7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22AF91E-B007-9E8D-D3CF-5E605EBB1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A0F5F-9484-BA90-F296-C7B7DB83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29941"/>
            <a:ext cx="10515600" cy="113280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Loading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Layer &gt; Add Layer &gt; Vector Layer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4448-4EBA-8B3D-0157-3FAC9968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6" y="1262742"/>
            <a:ext cx="10722428" cy="53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17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E06588-6DFE-DBD4-8DB0-BFEA8F3F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DA89-7CD8-F312-EE74-C915C649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29941"/>
            <a:ext cx="10515600" cy="113280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Loading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Layer &gt; Add Layer &gt; Vector Layer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85D4-DB26-78BA-092F-0BB3D8EB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38" y="1262742"/>
            <a:ext cx="9205124" cy="5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E67FE-D133-BCB6-FD3F-68B5179C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1230085"/>
            <a:ext cx="11288485" cy="5484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E96DBE-8449-3565-6A1B-C578F413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16" y="168109"/>
            <a:ext cx="10515600" cy="1061976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Loaded Qld roads and tracks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layer &gt; select properties</a:t>
            </a:r>
            <a:endParaRPr lang="en-A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549C75C-F4F5-0A34-59B8-A9FD3B8D5C48}"/>
              </a:ext>
            </a:extLst>
          </p:cNvPr>
          <p:cNvSpPr/>
          <p:nvPr/>
        </p:nvSpPr>
        <p:spPr>
          <a:xfrm>
            <a:off x="616016" y="4405992"/>
            <a:ext cx="1778841" cy="3374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A5115-22AA-9276-CA08-9C9E9A37546A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2394857" y="2511878"/>
            <a:ext cx="4408714" cy="206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01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2FCB15-F22B-FD9A-630D-A67102D8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877C-C764-559B-B92A-BEC5228F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16" y="168109"/>
            <a:ext cx="10515600" cy="1061976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Loaded Qld roads and tracks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layer &gt; select properties</a:t>
            </a:r>
            <a:endParaRPr lang="en-A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47A96-4F4D-A68A-9051-936CAA65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1230084"/>
            <a:ext cx="11593287" cy="548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3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B323F3-5BED-4CDD-CBA6-1003DB57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1164771"/>
            <a:ext cx="11691257" cy="5548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8FEA-46AB-843D-8327-20BA6706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7" y="144380"/>
            <a:ext cx="10934070" cy="1248991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Attribute table for Qld roads and tracks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layer &gt; Attribute Table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65D1C6-AF2B-AE9A-4C0B-BBE5EF567A21}"/>
              </a:ext>
            </a:extLst>
          </p:cNvPr>
          <p:cNvCxnSpPr>
            <a:cxnSpLocks/>
          </p:cNvCxnSpPr>
          <p:nvPr/>
        </p:nvCxnSpPr>
        <p:spPr>
          <a:xfrm flipH="1">
            <a:off x="2079171" y="5007428"/>
            <a:ext cx="511629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85D75-A649-09ED-2DE9-5FC351380221}"/>
              </a:ext>
            </a:extLst>
          </p:cNvPr>
          <p:cNvCxnSpPr>
            <a:cxnSpLocks/>
          </p:cNvCxnSpPr>
          <p:nvPr/>
        </p:nvCxnSpPr>
        <p:spPr>
          <a:xfrm flipH="1">
            <a:off x="7434942" y="5181599"/>
            <a:ext cx="511629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29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6B0991-42F3-8116-47C9-B6F84514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178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Content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9224E2-9159-B2AD-4677-91B137A8F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90" y="1255279"/>
            <a:ext cx="5299509" cy="534146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Navigating QGIS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QGIS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Create a QGIS project and load Data/Map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Data and map information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Attribute Table and its functionality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B1BEB-29CD-FB1F-7096-CF4D48E49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3357" y="1255279"/>
            <a:ext cx="5914471" cy="50693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Selection, filtering, and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subsetting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data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Load spatial point data (Annual Average Daily Traffic data)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Using selection tool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Finding intersections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Add new fields to the intersection attribute table and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populating them with relevant information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37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B9AC53-7952-8FD5-69B1-E4ED042B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" y="1066800"/>
            <a:ext cx="11789229" cy="563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AC757-79EB-AC4C-320B-47C153BE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7377"/>
            <a:ext cx="10515600" cy="999423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Selection/Filter/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Subsetting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features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Tool bar &gt; Select Features by Expression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0AC3F3-BAA6-9B23-3613-BE1B52059E45}"/>
              </a:ext>
            </a:extLst>
          </p:cNvPr>
          <p:cNvCxnSpPr>
            <a:cxnSpLocks/>
          </p:cNvCxnSpPr>
          <p:nvPr/>
        </p:nvCxnSpPr>
        <p:spPr>
          <a:xfrm>
            <a:off x="5349240" y="1485900"/>
            <a:ext cx="267789" cy="112770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87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AFB7EC2-9C00-99D9-67F6-46F6430F9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D6FC38-12DB-20AB-4FC5-F35B7A8B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8" y="772886"/>
            <a:ext cx="6232803" cy="5022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68DE5-98FA-4239-507B-29E9CFA9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7377"/>
            <a:ext cx="10515600" cy="596766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Selection and Filtering criteria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32D9-9DDA-1245-E854-AB407F878847}"/>
              </a:ext>
            </a:extLst>
          </p:cNvPr>
          <p:cNvSpPr txBox="1"/>
          <p:nvPr/>
        </p:nvSpPr>
        <p:spPr>
          <a:xfrm>
            <a:off x="6499608" y="686029"/>
            <a:ext cx="55819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Selection Criteria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 government authority is only Brisbane city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lga_name_left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(‘Brisbane City’)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lga_name_right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(‘Brisbane City’)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of vehicles 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“class”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IN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(‘Bikeway’, ‘Walkway’, ‘Busway’, ‘Mall’, ‘Ferry’)</a:t>
            </a:r>
            <a:endParaRPr lang="en-AU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1CEDF5-15FF-379D-FF5C-56AA7BD30347}"/>
              </a:ext>
            </a:extLst>
          </p:cNvPr>
          <p:cNvCxnSpPr>
            <a:cxnSpLocks/>
          </p:cNvCxnSpPr>
          <p:nvPr/>
        </p:nvCxnSpPr>
        <p:spPr>
          <a:xfrm>
            <a:off x="2710543" y="1676400"/>
            <a:ext cx="4288972" cy="348343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B0EF11-CC92-F749-869B-12FBEB32440A}"/>
              </a:ext>
            </a:extLst>
          </p:cNvPr>
          <p:cNvCxnSpPr>
            <a:cxnSpLocks/>
          </p:cNvCxnSpPr>
          <p:nvPr/>
        </p:nvCxnSpPr>
        <p:spPr>
          <a:xfrm>
            <a:off x="2710543" y="1784923"/>
            <a:ext cx="4321629" cy="60926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4B06F4-B590-0025-DCCC-7EC748437396}"/>
              </a:ext>
            </a:extLst>
          </p:cNvPr>
          <p:cNvCxnSpPr>
            <a:cxnSpLocks/>
          </p:cNvCxnSpPr>
          <p:nvPr/>
        </p:nvCxnSpPr>
        <p:spPr>
          <a:xfrm>
            <a:off x="2090057" y="2089556"/>
            <a:ext cx="4963886" cy="980215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81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E09D90-A18F-3824-E641-C10C13EB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143000"/>
            <a:ext cx="11625940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23380-512D-8096-2552-1CAEE5DC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152400"/>
            <a:ext cx="12100559" cy="1079214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Selected links from the layer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Selected features are highlighted in blue in the attribute table and yellow in the map 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612D76-A3D9-A302-3897-57A2D9D78808}"/>
              </a:ext>
            </a:extLst>
          </p:cNvPr>
          <p:cNvCxnSpPr>
            <a:cxnSpLocks/>
          </p:cNvCxnSpPr>
          <p:nvPr/>
        </p:nvCxnSpPr>
        <p:spPr>
          <a:xfrm flipH="1">
            <a:off x="2383971" y="3581400"/>
            <a:ext cx="2993572" cy="161108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339627-9C7C-40B8-8120-34766345BBEB}"/>
              </a:ext>
            </a:extLst>
          </p:cNvPr>
          <p:cNvSpPr/>
          <p:nvPr/>
        </p:nvSpPr>
        <p:spPr>
          <a:xfrm>
            <a:off x="5029200" y="2872299"/>
            <a:ext cx="1785259" cy="13840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6964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F7B8A-59E5-15FB-FA2E-EB7181733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219200"/>
            <a:ext cx="11756572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4892D-230F-4F4B-D4EA-5A1EEBEE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8583"/>
            <a:ext cx="12115800" cy="128303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Save selected features as a layer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layer after selection &gt; Export &gt; Make Layer from Selected Features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C8DBDA-5F01-C636-C791-4FE1249ABDEB}"/>
              </a:ext>
            </a:extLst>
          </p:cNvPr>
          <p:cNvCxnSpPr>
            <a:cxnSpLocks/>
          </p:cNvCxnSpPr>
          <p:nvPr/>
        </p:nvCxnSpPr>
        <p:spPr>
          <a:xfrm>
            <a:off x="3254828" y="4386943"/>
            <a:ext cx="348343" cy="87085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5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BD41CE-2CCC-7164-580D-B2DF00E2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740228"/>
            <a:ext cx="11854544" cy="5965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705E00-9E84-A989-3393-FB4904A2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89097"/>
            <a:ext cx="10515600" cy="1173645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New layer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32DC26-D4E4-BC7F-76B0-13DFFB126814}"/>
              </a:ext>
            </a:extLst>
          </p:cNvPr>
          <p:cNvCxnSpPr>
            <a:cxnSpLocks/>
          </p:cNvCxnSpPr>
          <p:nvPr/>
        </p:nvCxnSpPr>
        <p:spPr>
          <a:xfrm flipV="1">
            <a:off x="1099458" y="3869870"/>
            <a:ext cx="2960913" cy="62593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BFFAED-6E60-5F52-7271-C10E32CDD552}"/>
              </a:ext>
            </a:extLst>
          </p:cNvPr>
          <p:cNvCxnSpPr>
            <a:cxnSpLocks/>
          </p:cNvCxnSpPr>
          <p:nvPr/>
        </p:nvCxnSpPr>
        <p:spPr>
          <a:xfrm>
            <a:off x="1099458" y="4495800"/>
            <a:ext cx="957942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27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59CC-B068-DB84-2488-15FA59C8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7" y="402771"/>
            <a:ext cx="10752666" cy="85769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Task 1 : Attribute filtering and separate layer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B46E-1F11-553E-60AD-A4E47E4C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591494"/>
            <a:ext cx="10939599" cy="4043496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From the </a:t>
            </a: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</a:rPr>
              <a:t>Queensland_roads_and_tracks</a:t>
            </a: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 map, filter the data based on the following attributes: </a:t>
            </a:r>
          </a:p>
          <a:p>
            <a:pPr lvl="1" algn="just"/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“</a:t>
            </a: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lga_name_left</a:t>
            </a: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” and “</a:t>
            </a: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lga_name_right</a:t>
            </a: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” is “Gold Coast City”</a:t>
            </a:r>
          </a:p>
          <a:p>
            <a:pPr lvl="1" algn="just"/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“</a:t>
            </a: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road_owner</a:t>
            </a: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” is “TMR”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Save this selection as a separate layer named “</a:t>
            </a: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Goldcoast_City</a:t>
            </a: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072945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B1A1-F818-50C9-93B9-D295A5AD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195943"/>
            <a:ext cx="12094029" cy="1360714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Loading Spatial Point Data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https://spatial-gis.information.qld.gov.au/arcgis/rest/services/Transportation/</a:t>
            </a:r>
            <a:r>
              <a:rPr lang="en-US" sz="1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StateRoadInformation/MapServer/46</a:t>
            </a:r>
            <a:r>
              <a:rPr lang="en-US" sz="1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Paste the copied link into the path field</a:t>
            </a:r>
            <a:endParaRPr lang="en-A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0572A-7B30-2D10-6692-544F6812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" y="1763486"/>
            <a:ext cx="10624312" cy="47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9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80FF44-0719-E2C1-EF0E-2D755DA2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143000"/>
            <a:ext cx="11865430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431DE-086E-06E2-5D9B-AEC514A0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09" y="132203"/>
            <a:ext cx="11107233" cy="1010798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Loading spatial point data from path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Layer &gt; Add ArcGIS REST Server Layer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1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47D294-2CBB-A79B-4CC8-F5BCA080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6543"/>
            <a:ext cx="11767457" cy="5523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98ECD-95A4-1537-9E19-B1E9A149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09" y="132202"/>
            <a:ext cx="10279919" cy="1239397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Loading spatial point data from path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Copy the html link for the data &gt; paste the link under the Path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8A00BC-FEFD-47D8-3056-0962B6512EB4}"/>
              </a:ext>
            </a:extLst>
          </p:cNvPr>
          <p:cNvCxnSpPr>
            <a:cxnSpLocks/>
          </p:cNvCxnSpPr>
          <p:nvPr/>
        </p:nvCxnSpPr>
        <p:spPr>
          <a:xfrm>
            <a:off x="2405742" y="2819400"/>
            <a:ext cx="3652157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F34C3B-1397-D542-2AB3-5ACA1BC5D08C}"/>
              </a:ext>
            </a:extLst>
          </p:cNvPr>
          <p:cNvCxnSpPr>
            <a:cxnSpLocks/>
          </p:cNvCxnSpPr>
          <p:nvPr/>
        </p:nvCxnSpPr>
        <p:spPr>
          <a:xfrm flipH="1" flipV="1">
            <a:off x="2164079" y="3326130"/>
            <a:ext cx="6271261" cy="290322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70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7C2474-D571-7DC4-92E2-D01087CD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2" y="1077686"/>
            <a:ext cx="11653155" cy="5627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20571-0E2E-D300-1553-664D707BE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39700"/>
            <a:ext cx="11277598" cy="125367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Loaded spatial point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New layer named Average annual daily traffic 2020 in the contents pane 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6255EA-8FE7-F578-1302-E28A2153B8D9}"/>
              </a:ext>
            </a:extLst>
          </p:cNvPr>
          <p:cNvCxnSpPr>
            <a:cxnSpLocks/>
          </p:cNvCxnSpPr>
          <p:nvPr/>
        </p:nvCxnSpPr>
        <p:spPr>
          <a:xfrm>
            <a:off x="1904999" y="4615543"/>
            <a:ext cx="555172" cy="2286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9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8844-33E3-0869-FD4F-E47FEEF9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490794" cy="835153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What can you do with QGIS?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F1F5-AA27-2C8E-3595-D6CF68B1B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753"/>
            <a:ext cx="4757928" cy="4019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r>
              <a:rPr lang="en-US" sz="20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Processing toolbox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Graphical Modeler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Python Console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Network Analysis (via plugins such as QNEAT3)</a:t>
            </a:r>
          </a:p>
          <a:p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Raster and Image Analysis (via GDAL, GRASS, SAGA)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875B91-9D2D-440C-2A64-0CF44FCCF7EB}"/>
              </a:ext>
            </a:extLst>
          </p:cNvPr>
          <p:cNvSpPr txBox="1">
            <a:spLocks/>
          </p:cNvSpPr>
          <p:nvPr/>
        </p:nvSpPr>
        <p:spPr>
          <a:xfrm>
            <a:off x="6801612" y="1553937"/>
            <a:ext cx="3718560" cy="365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Visualization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Multiple layouts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Transparency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3D cartography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Map Series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59385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4C7EE0-5B59-CD68-F985-CA8D57358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43" y="1279072"/>
            <a:ext cx="11811000" cy="5440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9F308-A668-C11F-19BC-C303F9AB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38095"/>
            <a:ext cx="12028714" cy="1140977"/>
          </a:xfrm>
        </p:spPr>
        <p:txBody>
          <a:bodyPr>
            <a:noAutofit/>
          </a:bodyPr>
          <a:lstStyle/>
          <a:p>
            <a:r>
              <a:rPr lang="en-US" sz="3500" dirty="0">
                <a:latin typeface="Verdana" panose="020B0604030504040204" pitchFamily="34" charset="0"/>
                <a:ea typeface="Verdana" panose="020B0604030504040204" pitchFamily="34" charset="0"/>
              </a:rPr>
              <a:t>Selecting features from polyline based on select tool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Toolbar &gt; Select &gt; Select Features by Radius &gt; Click and drag in map to select</a:t>
            </a:r>
            <a:endParaRPr lang="en-A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187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4B78-C0FA-FCE0-50EE-4C956EC3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4" y="125186"/>
            <a:ext cx="11908970" cy="11811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Save selected links as a separate layer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layer after selection &gt; Export &gt; Make Layer from Selected Features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68482-A95F-30DE-6724-E01F2448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215024"/>
            <a:ext cx="11713026" cy="54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6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A57A-BBE5-87CF-8BEE-8B1B0CDF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5800" cy="74252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Find the Intersections and the links associated with </a:t>
            </a:r>
            <a:endParaRPr lang="en-AU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DB895-DF95-7FD1-D874-2706515BA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2523"/>
            <a:ext cx="11582400" cy="594130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Find the Intersection - </a:t>
            </a:r>
            <a:r>
              <a:rPr lang="en-AU" sz="2000" dirty="0">
                <a:latin typeface="Verdana" panose="020B0604030504040204" pitchFamily="34" charset="0"/>
                <a:ea typeface="Verdana" panose="020B0604030504040204" pitchFamily="34" charset="0"/>
              </a:rPr>
              <a:t>Processing &gt; Toolbox &gt; Search “Extract Specific Vertices”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635D01-44D9-FFD4-74A1-875E7CFA6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40077"/>
            <a:ext cx="11473543" cy="54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46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1A2F-FC01-66AE-9903-FC0739D2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1D89-3905-3CE6-53B5-7338DC72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5800" cy="74252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Find the Intersections and the links associated with </a:t>
            </a:r>
            <a:endParaRPr lang="en-AU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EE2E4-132B-2668-3701-5257143A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42523"/>
            <a:ext cx="12039600" cy="13148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2. Open attribute table for “vertices” &gt; Open Field Calculator &gt; </a:t>
            </a:r>
          </a:p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	Output field name : “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Xcoord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”; Expression : x($geometry)</a:t>
            </a:r>
          </a:p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	Output field name : “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Ycoord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”; Expression : y($geometry)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D0232-1496-FD1A-BA95-968CB5C9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2148840"/>
            <a:ext cx="11702143" cy="455110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FFCB97-100F-F504-E669-CA3253EA9231}"/>
              </a:ext>
            </a:extLst>
          </p:cNvPr>
          <p:cNvCxnSpPr>
            <a:cxnSpLocks/>
          </p:cNvCxnSpPr>
          <p:nvPr/>
        </p:nvCxnSpPr>
        <p:spPr>
          <a:xfrm flipH="1">
            <a:off x="4720590" y="3097530"/>
            <a:ext cx="125730" cy="628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EFF3EE3-7A15-2ADD-7BC7-1C6FEC0A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60" y="4239713"/>
            <a:ext cx="1165860" cy="3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C463-B7B6-50CC-6763-459C801DF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671C-4B11-EDA1-6E34-3ED5DD8D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5800" cy="74252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Find the Intersections and the links associated with </a:t>
            </a:r>
            <a:endParaRPr lang="en-AU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EDDA5-B07C-9C5B-DC98-BF52877A8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2" y="742524"/>
            <a:ext cx="11767457" cy="6073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3. Processing Toolbox &gt; Search “Vector geometry Aggregate” 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76AD-1B07-7FCD-EE70-B28AC5D5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1215024"/>
            <a:ext cx="11588962" cy="5482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E7B608-9A83-613F-986B-DF7F8091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97" y="3310117"/>
            <a:ext cx="304826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1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CE3E-F94A-F315-CEC4-21FFAE816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BDCF-3AD3-7225-45B9-6FAE6759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5800" cy="74252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Find the Intersections and the links associated with </a:t>
            </a:r>
            <a:endParaRPr lang="en-AU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86A0-8BBA-ED95-0511-2C5E83C31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2" y="742524"/>
            <a:ext cx="11767457" cy="6073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3. Processing Toolbox &gt; Search “Vector geometry Aggregate” 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E3162-FCC0-FD79-67CA-298DAA1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" y="1126127"/>
            <a:ext cx="11767457" cy="557348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7B6ED1-229C-45FF-68C7-62168CCE8A7F}"/>
              </a:ext>
            </a:extLst>
          </p:cNvPr>
          <p:cNvSpPr/>
          <p:nvPr/>
        </p:nvSpPr>
        <p:spPr>
          <a:xfrm>
            <a:off x="3851910" y="3543300"/>
            <a:ext cx="285750" cy="21717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5529E-3783-E5BB-2BFC-C041346534B8}"/>
              </a:ext>
            </a:extLst>
          </p:cNvPr>
          <p:cNvSpPr/>
          <p:nvPr/>
        </p:nvSpPr>
        <p:spPr>
          <a:xfrm>
            <a:off x="8313420" y="3695700"/>
            <a:ext cx="285750" cy="21717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716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A6923-695E-37B8-3A69-F2E4D1E3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36E2-CACB-35E6-3338-654B5139B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5800" cy="74252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Find the Intersections and the links associated with </a:t>
            </a:r>
            <a:endParaRPr lang="en-AU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09C3-C44E-E360-71C4-C13AA74C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2" y="742524"/>
            <a:ext cx="11767457" cy="6073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4. Add new field “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JunctionID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” to Aggregated Layer 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DFA39-153F-C629-2796-00EA3900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1186542"/>
            <a:ext cx="11495316" cy="5521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6C7948-7382-30C9-9927-4EDA361F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876608">
            <a:off x="1520124" y="4213117"/>
            <a:ext cx="389150" cy="1070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97F06-42C0-15CB-D529-CF89CFBA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99659" flipH="1">
            <a:off x="5989934" y="2791582"/>
            <a:ext cx="484273" cy="1065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33841-73EF-562A-67CF-63DF6100B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47" y="4748200"/>
            <a:ext cx="304826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4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5657B-BB69-83C5-6AD3-CE1D04E0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5C7E-35B7-2C5C-E306-862CBF2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5800" cy="74252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Find the Intersections and the links associated with </a:t>
            </a:r>
            <a:endParaRPr lang="en-AU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F7A69-EF1F-FD69-1764-02851368D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2" y="742524"/>
            <a:ext cx="11767457" cy="12277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5. Join Attribute by location for “Aggregated” and “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” layers</a:t>
            </a:r>
          </a:p>
          <a:p>
            <a:pPr lvl="1"/>
            <a:r>
              <a:rPr lang="en-AU" sz="2000" dirty="0">
                <a:latin typeface="Verdana" panose="020B0604030504040204" pitchFamily="34" charset="0"/>
                <a:ea typeface="Verdana" panose="020B0604030504040204" pitchFamily="34" charset="0"/>
              </a:rPr>
              <a:t>Processing Toolbox &gt; search for “Join Attributes by location”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BEAA1-5BA3-69B3-4B78-2D783FC4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1654628"/>
            <a:ext cx="11419115" cy="5050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AEE051-BACB-238E-89FF-A80D7C82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83730" y="2935181"/>
            <a:ext cx="1543050" cy="493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E33AE-3490-9C7D-7012-EBB08705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54979" y="3361704"/>
            <a:ext cx="1543050" cy="49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05851-519C-CC84-1CC0-31C32CDAD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21779" y="3933203"/>
            <a:ext cx="1543050" cy="493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1932D8-5CB9-2A05-09CA-52F14F87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99909" y="4229444"/>
            <a:ext cx="154305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9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A96F2-024C-76EB-D18E-C09D3ACDB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228" y="201175"/>
            <a:ext cx="5148943" cy="15514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Spatial point data for the intersections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Rename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Aggreated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to “Intersections”</a:t>
            </a:r>
            <a:endParaRPr lang="en-A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2AD6E0-FB2A-8A2A-0687-9B1396F1F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20334"/>
            <a:ext cx="5900056" cy="1673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Spatial point data for the links associated with the intersections.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Rename “Joined layer” layer to “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Intersection_Links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5820D3-D2BB-6D19-F628-0428CCAD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1752600"/>
            <a:ext cx="5638801" cy="4806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27DA28-BBF7-BFA4-1F5A-F438D3C0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42" y="1752600"/>
            <a:ext cx="5944430" cy="46648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12E6D4-B2B8-1576-F08F-5A0F29369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027" y="1894114"/>
            <a:ext cx="304826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B6D82-FBAD-21EC-4843-526A4EBBA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3314-549A-DC70-77BB-7F0263CD2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228" y="201175"/>
            <a:ext cx="5148943" cy="15514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Spatial point data for the intersections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Rename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Aggreated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to “Intersections”</a:t>
            </a:r>
            <a:endParaRPr lang="en-A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0CB26-7393-8CA7-BB38-16F1C9974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20334"/>
            <a:ext cx="5900056" cy="1673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Spatial point data for the links associated with the intersections.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Rename “Joined layer” layer to “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Intersection_Links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F690CD-3D71-111C-81EA-97183305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1752600"/>
            <a:ext cx="5638801" cy="4806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D037C5-0C91-30DB-A350-847FF700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42" y="1752600"/>
            <a:ext cx="5944430" cy="4664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99647-E03F-FBB3-8BDC-33745160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072" y="3489215"/>
            <a:ext cx="4027299" cy="3254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96A3C-7A62-72D7-D350-7767DAEA6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3589019"/>
            <a:ext cx="4174672" cy="31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26348-F027-2A51-0EB4-9EBC5844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62" y="234696"/>
            <a:ext cx="8110050" cy="789432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How to access QGIS in QUT labs ?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A82B09-A39C-D4F3-A460-6187D9ECD4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" y="994456"/>
            <a:ext cx="5668602" cy="4869088"/>
          </a:xfrm>
        </p:spPr>
      </p:pic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60B068-CBE2-9D73-9171-6808D2662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2" y="1975104"/>
            <a:ext cx="6155561" cy="4739640"/>
          </a:xfrm>
        </p:spPr>
      </p:pic>
    </p:spTree>
    <p:extLst>
      <p:ext uri="{BB962C8B-B14F-4D97-AF65-F5344CB8AC3E}">
        <p14:creationId xmlns:p14="http://schemas.microsoft.com/office/powerpoint/2010/main" val="1538674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F259-4B25-8DB0-3F5A-2C0E4F13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3" y="283029"/>
            <a:ext cx="11590867" cy="132080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Task 2: For the selected “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Goldcoast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City” layer find intersections and their respective links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798DF-EC2A-D245-6BBC-66AE846DE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9" y="1888445"/>
            <a:ext cx="9808028" cy="4316411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the “</a:t>
            </a:r>
            <a:r>
              <a:rPr lang="en-US" sz="2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Goldcoast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City” layer, zoom in, use the radius selection tool, and export the selected features as a separate layer.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Then, find the intersection points and their associated links using “Extract Specific vertices”, “Vector Geometry Aggregate” and “Join Attribute by location”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Obtain the two output layers for the intersection and the links associated with the intersections.</a:t>
            </a:r>
          </a:p>
        </p:txBody>
      </p:sp>
    </p:spTree>
    <p:extLst>
      <p:ext uri="{BB962C8B-B14F-4D97-AF65-F5344CB8AC3E}">
        <p14:creationId xmlns:p14="http://schemas.microsoft.com/office/powerpoint/2010/main" val="1451727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368E-736B-EFF9-B915-CE7902C8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39BF-0171-5D9A-CE45-8040FFA90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181599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 the attribute table “Toggle editing mode” then “Add field”. Set the name to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and Type of Field to “Text” and set the length to “20”. Finally click on save edits.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“Intersections” attribute table select an intersection by id (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JunctionID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is 1) and click on the far-left side of the record. Notice that in the map now this record is now highlighted in bright yellow.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highlighted intersection on the map and right click on the intersection point in the map and select “Copy Coordinate” (EPSG:4326).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location. 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street-view point of view gather relevant information for the intersection, here it would be the Intersection type and record it in the “Intersections” layer attribute table under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“Intersections” layer and repeat steps from 2 to 5 until all intersections are populated.</a:t>
            </a:r>
          </a:p>
          <a:p>
            <a:pPr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1232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52515-A590-8EC2-7775-B890D4FFD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2373-CA37-749A-5CC6-C6B36004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52BFB-52F0-A1C2-90E2-0F2FE8CB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351932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the attribute table “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Toggle editing mode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then “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field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”. Set the name to “</a:t>
            </a:r>
            <a:r>
              <a:rPr lang="en-US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Type of Field to “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Text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set the length to “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”. Finally click on “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save edits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”.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From the “Intersections” attribute table select an intersection by id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JunctionID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is 1) and click on the far-left side of the record. Notice that in the map now this record is now highlighted in bright yellow.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Navigate to the highlighted intersection on the map and right click on the intersection point in the map and select “Copy Coordinate” (EPSG:4326).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location. 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From the street-view point of view gather relevant information for the intersection, here it would be the Intersection type and record it in the “Intersections” layer attribute table under “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“Intersections” layer and repeat steps from 2 to 5 until all intersections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634213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D8F483-B624-9BEA-ADF7-4B76BDC4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15" y="1580058"/>
            <a:ext cx="11221205" cy="5015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E7B26-F513-BFD3-3F43-05F89760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39546"/>
            <a:ext cx="11930743" cy="125491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Add field “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b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In “Name: 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&gt; set “Type: Text” &gt; set “Length : 20”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“Save edits”</a:t>
            </a:r>
            <a:endParaRPr lang="en-AU" sz="2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207FAD-F5BF-4516-CABE-68F75BF0673B}"/>
              </a:ext>
            </a:extLst>
          </p:cNvPr>
          <p:cNvSpPr/>
          <p:nvPr/>
        </p:nvSpPr>
        <p:spPr>
          <a:xfrm>
            <a:off x="445015" y="1900646"/>
            <a:ext cx="468086" cy="2939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C8BE3C-AE58-9CF4-F4B2-7A6B47CE8A79}"/>
              </a:ext>
            </a:extLst>
          </p:cNvPr>
          <p:cNvSpPr/>
          <p:nvPr/>
        </p:nvSpPr>
        <p:spPr>
          <a:xfrm>
            <a:off x="6431280" y="1900646"/>
            <a:ext cx="468086" cy="2939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6B92F9-F9FA-4369-625E-62EF22803D6E}"/>
              </a:ext>
            </a:extLst>
          </p:cNvPr>
          <p:cNvSpPr/>
          <p:nvPr/>
        </p:nvSpPr>
        <p:spPr>
          <a:xfrm>
            <a:off x="8843008" y="2993165"/>
            <a:ext cx="1432549" cy="2939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D9F926-0F65-AA46-EE8B-AE9295D20F8C}"/>
              </a:ext>
            </a:extLst>
          </p:cNvPr>
          <p:cNvSpPr/>
          <p:nvPr/>
        </p:nvSpPr>
        <p:spPr>
          <a:xfrm>
            <a:off x="8843008" y="3406957"/>
            <a:ext cx="1432549" cy="2939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14BE-0C00-D1F2-E261-522B9FE2F390}"/>
              </a:ext>
            </a:extLst>
          </p:cNvPr>
          <p:cNvSpPr/>
          <p:nvPr/>
        </p:nvSpPr>
        <p:spPr>
          <a:xfrm>
            <a:off x="8751567" y="3940627"/>
            <a:ext cx="1432549" cy="2939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B8F0199-9B56-0278-B664-C83C5B949F90}"/>
              </a:ext>
            </a:extLst>
          </p:cNvPr>
          <p:cNvSpPr/>
          <p:nvPr/>
        </p:nvSpPr>
        <p:spPr>
          <a:xfrm>
            <a:off x="1085850" y="1900646"/>
            <a:ext cx="468086" cy="2939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47204D-79C1-9839-4E27-9F4B97C2CEAA}"/>
              </a:ext>
            </a:extLst>
          </p:cNvPr>
          <p:cNvSpPr txBox="1"/>
          <p:nvPr/>
        </p:nvSpPr>
        <p:spPr>
          <a:xfrm>
            <a:off x="496827" y="1555686"/>
            <a:ext cx="36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0B5E6-792F-4F2B-17E7-280F043DD35E}"/>
              </a:ext>
            </a:extLst>
          </p:cNvPr>
          <p:cNvSpPr txBox="1"/>
          <p:nvPr/>
        </p:nvSpPr>
        <p:spPr>
          <a:xfrm>
            <a:off x="6483092" y="1531314"/>
            <a:ext cx="36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0BEFF-618F-F9A7-D075-9124DE7AD3B1}"/>
              </a:ext>
            </a:extLst>
          </p:cNvPr>
          <p:cNvSpPr txBox="1"/>
          <p:nvPr/>
        </p:nvSpPr>
        <p:spPr>
          <a:xfrm>
            <a:off x="10275557" y="2919227"/>
            <a:ext cx="36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3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08B8E-CD2E-14E8-89BA-ABFD0527C01E}"/>
              </a:ext>
            </a:extLst>
          </p:cNvPr>
          <p:cNvSpPr txBox="1"/>
          <p:nvPr/>
        </p:nvSpPr>
        <p:spPr>
          <a:xfrm>
            <a:off x="10262815" y="3308099"/>
            <a:ext cx="36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070C5-726B-97AE-DEA5-2393533B31EB}"/>
              </a:ext>
            </a:extLst>
          </p:cNvPr>
          <p:cNvSpPr txBox="1"/>
          <p:nvPr/>
        </p:nvSpPr>
        <p:spPr>
          <a:xfrm>
            <a:off x="10184116" y="3886469"/>
            <a:ext cx="36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0541DC-7229-5C37-3510-4F31754840BC}"/>
              </a:ext>
            </a:extLst>
          </p:cNvPr>
          <p:cNvSpPr txBox="1"/>
          <p:nvPr/>
        </p:nvSpPr>
        <p:spPr>
          <a:xfrm>
            <a:off x="1319892" y="1555686"/>
            <a:ext cx="36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6</a:t>
            </a:r>
            <a:endParaRPr lang="en-AU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66758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9C298-6BD7-784E-AE4C-9D4F924CE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D7DD-AFCE-4D05-4409-4D768F4F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302D-F28B-50B7-D1E4-FE24E50D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351932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 the attribute table “Toggle editing mode” then “Add field”. Set the name to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and Type of Field to “Text” and set the length to “20”. Finally click on save edits.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Intersections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</a:t>
            </a:r>
            <a:r>
              <a:rPr lang="en-US" sz="2000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JunctionID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1) and click on the far-left side of the record. Notice that in the map now this record is now highlighted in bright yellow.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highlighted intersection on the map and right click on the intersection point in the map and select “Copy Coordinate” (EPSG:4326).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location. 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street-view point of view gather relevant information for the intersection, here it would be the Intersection type and record it in the “Intersections” layer attribute table under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“Intersections” layer and repeat steps from 2 to 5 until all intersections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3341537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D55A6E-5CAD-50DD-C40C-13B00A13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7" y="1120140"/>
            <a:ext cx="11773505" cy="5433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FBC2C4-1E96-07BC-15D3-D75B976C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48" y="156238"/>
            <a:ext cx="11826541" cy="1186767"/>
          </a:xfrm>
        </p:spPr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</a:rPr>
              <a:t>In “Intersections” attribute table select feature JUNC_ID is 1 and click on the far-left side of the record.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/>
              <a:t> </a:t>
            </a:r>
            <a:endParaRPr lang="en-AU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7DBA79-5725-5CA5-5EE2-4A819B6AF229}"/>
              </a:ext>
            </a:extLst>
          </p:cNvPr>
          <p:cNvSpPr/>
          <p:nvPr/>
        </p:nvSpPr>
        <p:spPr>
          <a:xfrm>
            <a:off x="5795010" y="4163785"/>
            <a:ext cx="300990" cy="49965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42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23C05-1C3C-C8CC-793B-CACFF4E6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A88A-0C80-A761-78F4-F8478220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48A4D-6AF8-7A11-B71F-0E38A346E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181599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 the attribute table “Toggle editing mode” then “Add field”. Set the name to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and Type of Field to “Text” and set the length to “20”. Finally click on save edits.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“Intersections” attribute table select an intersection by id (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JunctionID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is 1) and click on the far-left side of the record. Notice that in the map now this record is now highlighted in bright yellow.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Navigate to the highlighted intersection on the map and right click on the intersection point in the map and select “</a:t>
            </a:r>
            <a:r>
              <a:rPr lang="en-US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Copy Coordinate” (EPSG:4326)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location. 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street-view point of view gather relevant information for the intersection, here it would be the Intersection type and record it in the “Intersections” layer attribute table under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“Intersections” layer and repeat steps from 2 to 5 until all intersections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328075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F17EBB-B54B-25C0-3549-43CEA70E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30" y="1417320"/>
            <a:ext cx="8492490" cy="5288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E711E-CF9E-F965-547A-011D847E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29" y="145938"/>
            <a:ext cx="11854542" cy="1574004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Go to the flashing intersection in the map and right click on the intersection point in the map and select “Copy Coordinates”.</a:t>
            </a:r>
            <a:endParaRPr lang="en-AU" sz="3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73F4D-3D9F-6F00-7A9A-2F5D3C3CB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638767"/>
            <a:ext cx="2640330" cy="212350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The copied coordinates : 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-27.4752798,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153.0265207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1FADC4-0367-46B0-D503-9D5127048A85}"/>
              </a:ext>
            </a:extLst>
          </p:cNvPr>
          <p:cNvCxnSpPr>
            <a:cxnSpLocks/>
          </p:cNvCxnSpPr>
          <p:nvPr/>
        </p:nvCxnSpPr>
        <p:spPr>
          <a:xfrm flipH="1" flipV="1">
            <a:off x="2640330" y="4273940"/>
            <a:ext cx="1840230" cy="163537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AB5A35-B7F0-F786-4BE1-BB0B545A4AB6}"/>
              </a:ext>
            </a:extLst>
          </p:cNvPr>
          <p:cNvCxnSpPr>
            <a:cxnSpLocks/>
          </p:cNvCxnSpPr>
          <p:nvPr/>
        </p:nvCxnSpPr>
        <p:spPr>
          <a:xfrm>
            <a:off x="2914650" y="3851910"/>
            <a:ext cx="4434840" cy="1143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309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F6BD4-2230-E916-A07E-660CB896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6818-901D-15DF-F474-A7554BC5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570EB-0871-F5EA-E88E-FAA57A2B4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181599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 the attribute table “Toggle editing mode” then “Add field”. Set the name to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and Type of Field to “Text” and set the length to “20”. Finally click on save edits.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“Intersections” attribute table select an intersection by id (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JunctionID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is 1) and click on the far-left side of the record. Notice that in the map now this record is now highlighted in bright yellow.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highlighted intersection on the map and right click on the intersection point in the map and select “Copy Coordinate” (EPSG:4326).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</a:t>
            </a:r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https://www.google.com/maps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paste the copied coordinates in the search bar and go to the location. Open Street View using the icon in the bottom right corner of the google map.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street-view point of view gather relevant information for the intersection, here it would be the Intersection type and record it in the “Intersections” layer attribute table under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“Intersections” layer and repeat steps from 2 to 5 until all intersections are populated.</a:t>
            </a:r>
          </a:p>
          <a:p>
            <a:pPr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850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9E8FEC-C02F-173D-02C9-C225B30A1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2" y="2073502"/>
            <a:ext cx="8384721" cy="4469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DBC53-8B55-547B-F90A-2E952B6A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41513"/>
            <a:ext cx="11832771" cy="1931989"/>
          </a:xfrm>
        </p:spPr>
        <p:txBody>
          <a:bodyPr>
            <a:noAutofit/>
          </a:bodyPr>
          <a:lstStyle/>
          <a:p>
            <a:pPr marL="742950" indent="-742950" algn="just">
              <a:buFont typeface="+mj-lt"/>
              <a:buAutoNum type="arabicPeriod" startAt="4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google.maps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 and paste the copied coordinates in the search bar and select the street view window in the bottom right corner of the google map</a:t>
            </a:r>
            <a:endParaRPr lang="en-AU" sz="3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FD3DDB-6B9F-4D53-882F-6961E84A90F6}"/>
              </a:ext>
            </a:extLst>
          </p:cNvPr>
          <p:cNvSpPr/>
          <p:nvPr/>
        </p:nvSpPr>
        <p:spPr>
          <a:xfrm>
            <a:off x="5834743" y="4145824"/>
            <a:ext cx="522514" cy="4898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F09CE4-9EB5-4DB7-0E47-AFDC88DAABC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273481" y="2971800"/>
            <a:ext cx="3637782" cy="124576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5B4AA19-52AE-1EE8-18E1-0FF833B1CAE9}"/>
              </a:ext>
            </a:extLst>
          </p:cNvPr>
          <p:cNvSpPr/>
          <p:nvPr/>
        </p:nvSpPr>
        <p:spPr>
          <a:xfrm rot="5400000">
            <a:off x="7685859" y="5742213"/>
            <a:ext cx="658511" cy="6597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865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8DAD-467C-6271-F7DB-30540390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38" y="175225"/>
            <a:ext cx="8415528" cy="607027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Navigating QGIS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B4270D-8A52-1ED2-2183-25E3C50A3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8" y="782252"/>
            <a:ext cx="10953847" cy="5900523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B8CCCC-FF50-C2C4-5ADA-7E47E80072B2}"/>
              </a:ext>
            </a:extLst>
          </p:cNvPr>
          <p:cNvCxnSpPr>
            <a:cxnSpLocks/>
          </p:cNvCxnSpPr>
          <p:nvPr/>
        </p:nvCxnSpPr>
        <p:spPr>
          <a:xfrm flipH="1">
            <a:off x="1436915" y="2667000"/>
            <a:ext cx="1262742" cy="21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0A41A-CC6A-39F8-DC14-CEA7A36517E6}"/>
              </a:ext>
            </a:extLst>
          </p:cNvPr>
          <p:cNvCxnSpPr>
            <a:cxnSpLocks/>
          </p:cNvCxnSpPr>
          <p:nvPr/>
        </p:nvCxnSpPr>
        <p:spPr>
          <a:xfrm flipH="1">
            <a:off x="1306287" y="4865914"/>
            <a:ext cx="1262742" cy="21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6CDF5-0F1F-AC48-7C90-8BEA4D35E7A8}"/>
              </a:ext>
            </a:extLst>
          </p:cNvPr>
          <p:cNvCxnSpPr>
            <a:cxnSpLocks/>
          </p:cNvCxnSpPr>
          <p:nvPr/>
        </p:nvCxnSpPr>
        <p:spPr>
          <a:xfrm flipH="1" flipV="1">
            <a:off x="9144000" y="1284514"/>
            <a:ext cx="1306286" cy="74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4BDD06-AD24-3B30-9DE7-E8DC06AE9943}"/>
              </a:ext>
            </a:extLst>
          </p:cNvPr>
          <p:cNvSpPr txBox="1"/>
          <p:nvPr/>
        </p:nvSpPr>
        <p:spPr>
          <a:xfrm>
            <a:off x="2699657" y="2492830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Contents Pane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E9C69-9E83-5589-BEF7-55C7929C008A}"/>
              </a:ext>
            </a:extLst>
          </p:cNvPr>
          <p:cNvSpPr txBox="1"/>
          <p:nvPr/>
        </p:nvSpPr>
        <p:spPr>
          <a:xfrm>
            <a:off x="2569029" y="4627790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Pane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2CC2B-7852-11DB-38EA-48FD57E366DD}"/>
              </a:ext>
            </a:extLst>
          </p:cNvPr>
          <p:cNvSpPr txBox="1"/>
          <p:nvPr/>
        </p:nvSpPr>
        <p:spPr>
          <a:xfrm>
            <a:off x="10036628" y="202474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 bar</a:t>
            </a:r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54F4C1-B2FA-9731-DA82-1F9D868A724F}"/>
              </a:ext>
            </a:extLst>
          </p:cNvPr>
          <p:cNvSpPr/>
          <p:nvPr/>
        </p:nvSpPr>
        <p:spPr>
          <a:xfrm>
            <a:off x="5127171" y="3429000"/>
            <a:ext cx="2547258" cy="5116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97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2E3E-AE14-0516-A9DC-16F25D4F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0402CB-53FE-932C-B114-29EF1FEE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4" y="2073502"/>
            <a:ext cx="6215156" cy="350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F6D87-59C2-9CBE-4B29-7E5AD6D72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80" y="3429001"/>
            <a:ext cx="7068596" cy="3287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A835B-5B3B-8407-7FD0-199040DE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41513"/>
            <a:ext cx="11832771" cy="1931989"/>
          </a:xfrm>
        </p:spPr>
        <p:txBody>
          <a:bodyPr>
            <a:noAutofit/>
          </a:bodyPr>
          <a:lstStyle/>
          <a:p>
            <a:pPr marL="742950" indent="-742950" algn="just">
              <a:buFont typeface="+mj-lt"/>
              <a:buAutoNum type="arabicPeriod" startAt="4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google.maps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 and paste the copied coordinates in the search bar and select the street view window in the bottom right corner of the google map</a:t>
            </a:r>
            <a:endParaRPr lang="en-AU" sz="3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9E61A9-A69A-56B1-B105-1898BC20383F}"/>
              </a:ext>
            </a:extLst>
          </p:cNvPr>
          <p:cNvCxnSpPr>
            <a:cxnSpLocks/>
          </p:cNvCxnSpPr>
          <p:nvPr/>
        </p:nvCxnSpPr>
        <p:spPr>
          <a:xfrm>
            <a:off x="4631871" y="3938039"/>
            <a:ext cx="4877889" cy="177382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85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1FFF8A-61B6-0B3C-67BA-047C77D51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" y="363856"/>
            <a:ext cx="8305800" cy="64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4000" b="1" kern="0" dirty="0">
                <a:latin typeface="Verdana" panose="020B0604030504040204" pitchFamily="34" charset="0"/>
                <a:ea typeface="Verdana" panose="020B0604030504040204" pitchFamily="34" charset="0"/>
              </a:rPr>
              <a:t>Node Functional Type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sz="3600" b="1" kern="0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E4804E-600D-2A81-CE8F-C8750E0FA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73479"/>
              </p:ext>
            </p:extLst>
          </p:nvPr>
        </p:nvGraphicFramePr>
        <p:xfrm>
          <a:off x="2400300" y="1693545"/>
          <a:ext cx="6705600" cy="44481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88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6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54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Record Type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4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 Control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4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Yield Sign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453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4-Way Stop Sign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453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Pre-Timed Signal Control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4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</a:t>
                      </a:r>
                    </a:p>
                  </a:txBody>
                  <a:tcPr marL="28575" marR="28575" marT="28575" marB="2857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Actuated Signal Control</a:t>
                      </a:r>
                    </a:p>
                  </a:txBody>
                  <a:tcPr marL="28575" marR="28575" marT="28575" marB="28575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453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2-Way Stop Sign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8">
            <a:extLst>
              <a:ext uri="{FF2B5EF4-FFF2-40B4-BE49-F238E27FC236}">
                <a16:creationId xmlns:a16="http://schemas.microsoft.com/office/drawing/2014/main" id="{69111567-1081-2C50-2224-4AFA3013C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013817"/>
            <a:ext cx="3581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b="1" dirty="0" err="1">
                <a:latin typeface="Verdana" panose="020B0604030504040204" pitchFamily="34" charset="0"/>
                <a:ea typeface="Verdana" panose="020B0604030504040204" pitchFamily="34" charset="0"/>
              </a:rPr>
              <a:t>DynusT</a:t>
            </a:r>
            <a:endParaRPr lang="en-US" sz="3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559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FAFD4-7B6B-4694-1163-ABC09524E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D3E2-6707-3229-EAE6-F1554F78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107E5-5CAF-CDBD-6355-C758E7B8E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351932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 the attribute table “Toggle editing mode” then “Add field”. Set the name to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Type of Field to “Text” and set the length to “20”. Finally click on save edits.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From the “Intersections” attribute table select an intersection by id (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JunctionID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is 1) and click on the far-left side of the record. Notice that in the map now this record is now highlighted in bright yellow.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highlighted intersection on the map and right click on the intersection point in the map and select “Copy Coordinate” (EPSG:4326).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location. 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street-view point of view gather relevant information for the intersection, here it would be the Intersection type and record it in the “</a:t>
            </a:r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Intersections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400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“Intersections” layer and repeat steps from 2 to 5 until all intersections are populated.</a:t>
            </a:r>
          </a:p>
          <a:p>
            <a:pPr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39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23DD63-D9B4-C1D9-24E8-E7D96C7ED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1" y="2697479"/>
            <a:ext cx="4963218" cy="3899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9E5BA-A3D7-050A-C0B8-2E559CFE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47" y="2281545"/>
            <a:ext cx="4963218" cy="4420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0AF88-E60C-27C4-596C-A41E03E6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238"/>
            <a:ext cx="12192000" cy="254124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 view gather relevant information for the intersection and record it in the attribute table of “Intersections” layer</a:t>
            </a:r>
            <a:b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Double click on cell adjacent to the relevant 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JunctionID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1 under the field “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Junc_Type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type “” and save the attribute table and QGIS project 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(Ctrl + S)</a:t>
            </a:r>
            <a:endParaRPr lang="en-AU" sz="2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5651C0-AF46-DC0D-C030-18C0F0FACB1C}"/>
              </a:ext>
            </a:extLst>
          </p:cNvPr>
          <p:cNvSpPr/>
          <p:nvPr/>
        </p:nvSpPr>
        <p:spPr>
          <a:xfrm>
            <a:off x="4560570" y="3293473"/>
            <a:ext cx="1223010" cy="5878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EE7308-E001-472D-0E9C-54AE3A468B4F}"/>
              </a:ext>
            </a:extLst>
          </p:cNvPr>
          <p:cNvSpPr/>
          <p:nvPr/>
        </p:nvSpPr>
        <p:spPr>
          <a:xfrm>
            <a:off x="10538460" y="3135086"/>
            <a:ext cx="1545772" cy="5878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4851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C1863-FE26-BAED-623D-E8446FD1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" y="2320290"/>
            <a:ext cx="10161270" cy="4385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8107E-EAC8-811A-797C-B493AD38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" y="152400"/>
            <a:ext cx="11761470" cy="8763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Save QGIS project and keep the spatial data</a:t>
            </a:r>
            <a:endParaRPr lang="en-AU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2946E-811A-3095-B88A-828AA41AD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10" y="925831"/>
            <a:ext cx="11761470" cy="139445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Plugins &gt; Manage and Install Plugins &gt; Search “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QPackage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” &gt; install the plugin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Plugins &gt;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QPackage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&gt; Click on all relevant layers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Set Destination Folder “Maps” and click on “Copy the layers”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87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58DD-037A-0544-F6ED-3178FCF2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609599"/>
            <a:ext cx="11636827" cy="957943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Data provided for the presentation and course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4DBC-DD9A-F40F-E019-18B61E65D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681617"/>
            <a:ext cx="11269980" cy="42619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For this presentation ‘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QSC_Extracted_Data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’ contains Queensland roads and tracks data.</a:t>
            </a:r>
          </a:p>
          <a:p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For this course ‘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SEQ_Roads_Tracks_QGIS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” is the QGIS project which contains spatial data for the links, intersections, links associated with intersections as separate layers named as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SEQ_roads_tracks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SEQ_Intersection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SEQ_Intersection_Links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”, </a:t>
            </a:r>
          </a:p>
          <a:p>
            <a:pPr marL="457200" lvl="1" indent="0">
              <a:buNone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respectively. </a:t>
            </a:r>
          </a:p>
          <a:p>
            <a:pPr lvl="1"/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465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241C-851F-FEED-2E98-2412487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935" y="249282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en-AU" sz="8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78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C701-0334-8155-DF8E-417BE534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98" y="153369"/>
            <a:ext cx="10515600" cy="613283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QGIS Project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14AF39-C884-6EE4-30DD-0B498BE7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8" y="914400"/>
            <a:ext cx="11625942" cy="5704114"/>
          </a:xfrm>
        </p:spPr>
      </p:pic>
    </p:spTree>
    <p:extLst>
      <p:ext uri="{BB962C8B-B14F-4D97-AF65-F5344CB8AC3E}">
        <p14:creationId xmlns:p14="http://schemas.microsoft.com/office/powerpoint/2010/main" val="331952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AFC33B-0532-D4CC-E834-36BD50E5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72455"/>
            <a:ext cx="11800116" cy="927002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New QGIS Project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Save button &gt; “Select a Location” &gt; Create a folder &gt; Enter the name “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QLD_Map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BAC84E-DA9E-90D1-547D-567053DB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00580"/>
            <a:ext cx="11114314" cy="53849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4F3A1-680A-06B9-78E7-C2FCB23F30B9}"/>
              </a:ext>
            </a:extLst>
          </p:cNvPr>
          <p:cNvCxnSpPr>
            <a:cxnSpLocks/>
          </p:cNvCxnSpPr>
          <p:nvPr/>
        </p:nvCxnSpPr>
        <p:spPr>
          <a:xfrm>
            <a:off x="990600" y="1676400"/>
            <a:ext cx="2068286" cy="13716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68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BF69AA-E597-4AAF-BC43-6AC7B21CA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832204"/>
            <a:ext cx="11854543" cy="5878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7C3405-4C57-BECD-20DE-C3B99820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82346"/>
            <a:ext cx="10515600" cy="649858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QGIS Project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B3E43-69CE-0D42-AC91-7D094BB475F3}"/>
              </a:ext>
            </a:extLst>
          </p:cNvPr>
          <p:cNvCxnSpPr>
            <a:cxnSpLocks/>
          </p:cNvCxnSpPr>
          <p:nvPr/>
        </p:nvCxnSpPr>
        <p:spPr>
          <a:xfrm>
            <a:off x="1861457" y="1077686"/>
            <a:ext cx="1480457" cy="990598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F96DE44-EE97-4707-6C5C-5B517742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458925-21BB-D593-2334-6CCF535B2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832204"/>
            <a:ext cx="11854543" cy="5878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3B5709-864B-7B45-E6C2-0F987853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82346"/>
            <a:ext cx="10515600" cy="649858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QGIS Project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A0F11D-37E6-BEB9-D3D9-54DFB4E336EC}"/>
              </a:ext>
            </a:extLst>
          </p:cNvPr>
          <p:cNvCxnSpPr>
            <a:cxnSpLocks/>
          </p:cNvCxnSpPr>
          <p:nvPr/>
        </p:nvCxnSpPr>
        <p:spPr>
          <a:xfrm>
            <a:off x="1861457" y="1077686"/>
            <a:ext cx="1480457" cy="990598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B2054F-B061-AC67-8731-080778B227E4}"/>
              </a:ext>
            </a:extLst>
          </p:cNvPr>
          <p:cNvCxnSpPr>
            <a:cxnSpLocks/>
          </p:cNvCxnSpPr>
          <p:nvPr/>
        </p:nvCxnSpPr>
        <p:spPr>
          <a:xfrm flipH="1" flipV="1">
            <a:off x="3712029" y="1077686"/>
            <a:ext cx="2558142" cy="849085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0480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5248</TotalTime>
  <Words>2878</Words>
  <Application>Microsoft Office PowerPoint</Application>
  <PresentationFormat>Widescreen</PresentationFormat>
  <Paragraphs>180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Calibri</vt:lpstr>
      <vt:lpstr>Trebuchet MS</vt:lpstr>
      <vt:lpstr>Verdana</vt:lpstr>
      <vt:lpstr>Wingdings 3</vt:lpstr>
      <vt:lpstr>Facet</vt:lpstr>
      <vt:lpstr>Introduction  to QGIS  for Transport  Applications</vt:lpstr>
      <vt:lpstr>Content</vt:lpstr>
      <vt:lpstr>What can you do with QGIS?</vt:lpstr>
      <vt:lpstr>How to access QGIS in QUT labs ?</vt:lpstr>
      <vt:lpstr>Navigating QGIS</vt:lpstr>
      <vt:lpstr>QGIS Project</vt:lpstr>
      <vt:lpstr>New QGIS Project Save button &gt; “Select a Location” &gt; Create a folder &gt; Enter the name “QLD_Map”</vt:lpstr>
      <vt:lpstr>QGIS Project</vt:lpstr>
      <vt:lpstr>QGIS Project</vt:lpstr>
      <vt:lpstr>QGIS Project </vt:lpstr>
      <vt:lpstr>QGIS Project (Load the QLD Globe Imagery) </vt:lpstr>
      <vt:lpstr>QLD roads and tracks data</vt:lpstr>
      <vt:lpstr>QLD roads and tracks data</vt:lpstr>
      <vt:lpstr>Loading data Layer &gt; Add Layer &gt; Vector Layer</vt:lpstr>
      <vt:lpstr>Loading data Layer &gt; Add Layer &gt; Vector Layer</vt:lpstr>
      <vt:lpstr>Loading data Layer &gt; Add Layer &gt; Vector Layer</vt:lpstr>
      <vt:lpstr>Loaded Qld roads and tracks data Right click on layer &gt; select properties</vt:lpstr>
      <vt:lpstr>Loaded Qld roads and tracks data Right click on layer &gt; select properties</vt:lpstr>
      <vt:lpstr>Attribute table for Qld roads and tracks data Right click on layer &gt; Attribute Table</vt:lpstr>
      <vt:lpstr>Selection/Filter/Subsetting features Tool bar &gt; Select Features by Expression</vt:lpstr>
      <vt:lpstr>Selection and Filtering criteria</vt:lpstr>
      <vt:lpstr>Selected links from the layer Selected features are highlighted in blue in the attribute table and yellow in the map </vt:lpstr>
      <vt:lpstr>Save selected features as a layer Right click on layer after selection &gt; Export &gt; Make Layer from Selected Features</vt:lpstr>
      <vt:lpstr>New layer </vt:lpstr>
      <vt:lpstr>Task 1 : Attribute filtering and separate layer</vt:lpstr>
      <vt:lpstr>Loading Spatial Point Data  (https://spatial-gis.information.qld.gov.au/arcgis/rest/services/Transportation/StateRoadInformation/MapServer/46)  Paste the copied link into the path field</vt:lpstr>
      <vt:lpstr>Loading spatial point data from path Add Layer &gt; Add ArcGIS REST Server Layer</vt:lpstr>
      <vt:lpstr>Loading spatial point data from path Copy the html link for the data &gt; paste the link under the Path</vt:lpstr>
      <vt:lpstr>Loaded spatial point data New layer named Average annual daily traffic 2020 in the contents pane </vt:lpstr>
      <vt:lpstr>Selecting features from polyline based on select tool Toolbar &gt; Select &gt; Select Features by Radius &gt; Click and drag in map to select</vt:lpstr>
      <vt:lpstr>Save selected links as a separate layer Right click on layer after selection &gt; Export &gt; Make Layer from Selected Features</vt:lpstr>
      <vt:lpstr>Find the Intersections and the links associated with </vt:lpstr>
      <vt:lpstr>Find the Intersections and the links associated with </vt:lpstr>
      <vt:lpstr>Find the Intersections and the links associated with </vt:lpstr>
      <vt:lpstr>Find the Intersections and the links associated with </vt:lpstr>
      <vt:lpstr>Find the Intersections and the links associated with </vt:lpstr>
      <vt:lpstr>Find the Intersections and the links associated with </vt:lpstr>
      <vt:lpstr>PowerPoint Presentation</vt:lpstr>
      <vt:lpstr>PowerPoint Presentation</vt:lpstr>
      <vt:lpstr>Task 2: For the selected “Goldcoast City” layer find intersections and their respective links</vt:lpstr>
      <vt:lpstr>For a selected Intersection (node) identify the intersection type from reality (google maps) and store the information</vt:lpstr>
      <vt:lpstr>For a selected Intersection (node) identify the intersection type from reality (google maps) and store the information</vt:lpstr>
      <vt:lpstr>Add field “Junc_Type” &gt; In “Name: Junc_Type” &gt; set “Type: Text” &gt; set “Length : 20” &gt; “Save edits”</vt:lpstr>
      <vt:lpstr>For a selected Intersection (node) identify the intersection type from reality (google maps) and store the information</vt:lpstr>
      <vt:lpstr>In “Intersections” attribute table select feature JUNC_ID is 1 and click on the far-left side of the record.   </vt:lpstr>
      <vt:lpstr>For a selected Intersection (node) identify the intersection type from reality (google maps) and store the information</vt:lpstr>
      <vt:lpstr>Go to the flashing intersection in the map and right click on the intersection point in the map and select “Copy Coordinates”.</vt:lpstr>
      <vt:lpstr>For a selected Intersection (node) identify the intersection type from reality (google maps) and store the information</vt:lpstr>
      <vt:lpstr>Open a web browser, go to google.maps and paste the copied coordinates in the search bar and select the street view window in the bottom right corner of the google map</vt:lpstr>
      <vt:lpstr>Open a web browser, go to google.maps and paste the copied coordinates in the search bar and select the street view window in the bottom right corner of the google map</vt:lpstr>
      <vt:lpstr>PowerPoint Presentation</vt:lpstr>
      <vt:lpstr>For a selected Intersection (node) identify the intersection type from reality (google maps) and store the information</vt:lpstr>
      <vt:lpstr>From the street view gather relevant information for the intersection and record it in the attribute table of “Intersections” layer Double click on cell adjacent to the relevant JunctionID is 1 under the field “Junc_Type” and type “” and save the attribute table and QGIS project  (Ctrl + S)</vt:lpstr>
      <vt:lpstr>Save QGIS project and keep the spatial data</vt:lpstr>
      <vt:lpstr>Data provided for the presentation and course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Amalan Mahendran</dc:creator>
  <cp:lastModifiedBy>Amalan Mahendran</cp:lastModifiedBy>
  <cp:revision>377</cp:revision>
  <dcterms:created xsi:type="dcterms:W3CDTF">2025-08-01T00:33:57Z</dcterms:created>
  <dcterms:modified xsi:type="dcterms:W3CDTF">2025-08-21T23:12:00Z</dcterms:modified>
</cp:coreProperties>
</file>